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88" r:id="rId4"/>
    <p:sldId id="291" r:id="rId5"/>
    <p:sldId id="292" r:id="rId6"/>
    <p:sldId id="260" r:id="rId7"/>
    <p:sldId id="277" r:id="rId8"/>
    <p:sldId id="279" r:id="rId9"/>
    <p:sldId id="280" r:id="rId10"/>
    <p:sldId id="285" r:id="rId11"/>
    <p:sldId id="286" r:id="rId12"/>
    <p:sldId id="265" r:id="rId13"/>
    <p:sldId id="290" r:id="rId14"/>
    <p:sldId id="284" r:id="rId15"/>
  </p:sldIdLst>
  <p:sldSz cx="9144000" cy="6858000" type="screen4x3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38" autoAdjust="0"/>
    <p:restoredTop sz="94286" autoAdjust="0"/>
  </p:normalViewPr>
  <p:slideViewPr>
    <p:cSldViewPr>
      <p:cViewPr varScale="1">
        <p:scale>
          <a:sx n="107" d="100"/>
          <a:sy n="107" d="100"/>
        </p:scale>
        <p:origin x="166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6" y="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r">
              <a:defRPr sz="1200"/>
            </a:lvl1pPr>
          </a:lstStyle>
          <a:p>
            <a:fld id="{4A8F69E2-DA91-4962-8B63-64E976CEBA98}" type="datetimeFigureOut">
              <a:rPr lang="pt-BR" smtClean="0"/>
              <a:pPr/>
              <a:t>13/02/2025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3009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6" y="943009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r">
              <a:defRPr sz="1200"/>
            </a:lvl1pPr>
          </a:lstStyle>
          <a:p>
            <a:fld id="{9ED24A4F-2614-479A-BFE5-102B4519ED5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52706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r">
              <a:defRPr sz="1200"/>
            </a:lvl1pPr>
          </a:lstStyle>
          <a:p>
            <a:fld id="{4408B267-4980-4C67-9641-40AD4E4F12C1}" type="datetimeFigureOut">
              <a:rPr lang="pt-BR" smtClean="0"/>
              <a:pPr/>
              <a:t>13/02/2025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8" tIns="45710" rIns="91418" bIns="4571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70" y="4715355"/>
            <a:ext cx="5438140" cy="4468176"/>
          </a:xfrm>
          <a:prstGeom prst="rect">
            <a:avLst/>
          </a:prstGeom>
        </p:spPr>
        <p:txBody>
          <a:bodyPr vert="horz" lIns="91418" tIns="45710" rIns="91418" bIns="4571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0706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6" y="9430706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r">
              <a:defRPr sz="1200"/>
            </a:lvl1pPr>
          </a:lstStyle>
          <a:p>
            <a:fld id="{27221ABA-9F45-488F-9D4E-56BA30B57D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5224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21ABA-9F45-488F-9D4E-56BA30B57D61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8436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21ABA-9F45-488F-9D4E-56BA30B57D61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4370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21ABA-9F45-488F-9D4E-56BA30B57D61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3949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13/02/2025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9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13/02/2025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7788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13/02/2025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6796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13/02/2025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9538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13/02/2025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0108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13/02/2025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71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13/02/2025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7694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13/02/2025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346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13/02/2025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2436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13/02/2025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327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13/02/2025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2189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F0C77-9011-44EB-8DC7-2E0F317C1E07}" type="datetimeFigureOut">
              <a:rPr lang="pt-BR" smtClean="0"/>
              <a:pPr/>
              <a:t>13/02/2025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1811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7584" y="836712"/>
            <a:ext cx="7776864" cy="1800200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REUNIÃO DO CONSELHO ADMINISTRATIVO</a:t>
            </a:r>
            <a:br>
              <a:rPr lang="pt-BR" b="1" dirty="0"/>
            </a:br>
            <a:r>
              <a:rPr lang="pt-BR" b="1" dirty="0"/>
              <a:t>23/01/2025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852936"/>
            <a:ext cx="6400800" cy="3744416"/>
          </a:xfrm>
        </p:spPr>
        <p:txBody>
          <a:bodyPr>
            <a:normAutofit fontScale="85000" lnSpcReduction="20000"/>
          </a:bodyPr>
          <a:lstStyle/>
          <a:p>
            <a:r>
              <a:rPr lang="pt-BR" b="1" dirty="0">
                <a:solidFill>
                  <a:schemeClr val="tx1"/>
                </a:solidFill>
              </a:rPr>
              <a:t>ANA PAULA OLIVEIRA</a:t>
            </a:r>
          </a:p>
          <a:p>
            <a:r>
              <a:rPr lang="pt-BR" b="1" dirty="0">
                <a:solidFill>
                  <a:schemeClr val="tx1"/>
                </a:solidFill>
              </a:rPr>
              <a:t>CARLA MAITÊ PATROCÍNIO</a:t>
            </a:r>
          </a:p>
          <a:p>
            <a:r>
              <a:rPr lang="pt-BR" b="1" dirty="0">
                <a:solidFill>
                  <a:schemeClr val="tx1"/>
                </a:solidFill>
              </a:rPr>
              <a:t>ELAINE DE FATIMA SILVA</a:t>
            </a:r>
          </a:p>
          <a:p>
            <a:r>
              <a:rPr lang="pt-BR" b="1" dirty="0">
                <a:solidFill>
                  <a:schemeClr val="tx1"/>
                </a:solidFill>
              </a:rPr>
              <a:t>JÚNIA PAULA SOALHEIRO MENEZES</a:t>
            </a:r>
          </a:p>
          <a:p>
            <a:r>
              <a:rPr lang="pt-BR" b="1" dirty="0">
                <a:solidFill>
                  <a:schemeClr val="tx1"/>
                </a:solidFill>
              </a:rPr>
              <a:t>MÁRCIA HELENA PIRES REIS</a:t>
            </a:r>
          </a:p>
          <a:p>
            <a:r>
              <a:rPr lang="pt-BR" b="1" dirty="0">
                <a:solidFill>
                  <a:schemeClr val="tx1"/>
                </a:solidFill>
              </a:rPr>
              <a:t>MARIANA DA SILVA ROSA</a:t>
            </a:r>
          </a:p>
          <a:p>
            <a:r>
              <a:rPr lang="pt-BR" b="1" dirty="0">
                <a:solidFill>
                  <a:schemeClr val="tx1"/>
                </a:solidFill>
              </a:rPr>
              <a:t>REJANE F. GUIMARÃES MARTINS</a:t>
            </a:r>
          </a:p>
          <a:p>
            <a:r>
              <a:rPr lang="pt-BR" b="1" dirty="0">
                <a:solidFill>
                  <a:schemeClr val="tx1"/>
                </a:solidFill>
              </a:rPr>
              <a:t>ROBSON BARBOSA</a:t>
            </a:r>
          </a:p>
          <a:p>
            <a:r>
              <a:rPr lang="pt-BR" b="1" dirty="0">
                <a:solidFill>
                  <a:schemeClr val="tx1"/>
                </a:solidFill>
              </a:rPr>
              <a:t>WANESSA </a:t>
            </a:r>
            <a:r>
              <a:rPr lang="pt-BR" b="1">
                <a:solidFill>
                  <a:schemeClr val="tx1"/>
                </a:solidFill>
              </a:rPr>
              <a:t>MARINA PIMENTA</a:t>
            </a:r>
            <a:endParaRPr lang="pt-BR" b="1" dirty="0">
              <a:solidFill>
                <a:schemeClr val="tx1"/>
              </a:solidFill>
            </a:endParaRPr>
          </a:p>
          <a:p>
            <a:endParaRPr lang="pt-BR" b="1" dirty="0">
              <a:solidFill>
                <a:schemeClr val="tx1"/>
              </a:solidFill>
            </a:endParaRP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6167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/>
          </a:bodyPr>
          <a:lstStyle/>
          <a:p>
            <a:r>
              <a:rPr lang="pt-BR" sz="3200" b="1" dirty="0"/>
              <a:t>DESPESAS ADMINISTRATIVAS DE DEZEMBRO/2024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803773"/>
            <a:ext cx="8712968" cy="5472608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INSS (Patronal): R$ 2.609,55</a:t>
            </a:r>
          </a:p>
          <a:p>
            <a:pPr marL="0" indent="0">
              <a:buNone/>
            </a:pP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POLO CONSULTORIA: R$ 4.437,50</a:t>
            </a:r>
          </a:p>
          <a:p>
            <a:pPr marL="0" indent="0">
              <a:buNone/>
            </a:pP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MAURÍCIO DO SOCORRO P ROCHA: R$ 1.336,84 </a:t>
            </a:r>
          </a:p>
          <a:p>
            <a:pPr marL="0" indent="0">
              <a:buNone/>
            </a:pP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OTÁCIO AMARAL: R$ 9.042,00</a:t>
            </a:r>
          </a:p>
          <a:p>
            <a:pPr marL="0" indent="0">
              <a:buNone/>
            </a:pP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AMARAL &amp; AVELAR: R$ 4.456,08</a:t>
            </a:r>
          </a:p>
          <a:p>
            <a:pPr marL="0" indent="0">
              <a:buNone/>
            </a:pP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MATIAS E LEITÃO : R$ 2.760,00</a:t>
            </a:r>
          </a:p>
          <a:p>
            <a:pPr marL="0" indent="0">
              <a:buNone/>
            </a:pP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RESTAURANTE SONHO MEU : R$ 306,00</a:t>
            </a:r>
          </a:p>
          <a:p>
            <a:pPr marL="0" indent="0">
              <a:buNone/>
            </a:pPr>
            <a:endParaRPr lang="pt-BR" dirty="0">
              <a:latin typeface="+mj-lt"/>
            </a:endParaRPr>
          </a:p>
          <a:p>
            <a:pPr marL="0" indent="0">
              <a:buNone/>
            </a:pPr>
            <a:endParaRPr lang="pt-BR" sz="8800" dirty="0">
              <a:latin typeface="+mj-lt"/>
            </a:endParaRPr>
          </a:p>
          <a:p>
            <a:pPr marL="0" indent="0">
              <a:buNone/>
            </a:pPr>
            <a:endParaRPr lang="pt-BR" sz="6200" dirty="0">
              <a:latin typeface="+mj-lt"/>
            </a:endParaRPr>
          </a:p>
          <a:p>
            <a:pPr marL="0" indent="0">
              <a:buNone/>
            </a:pPr>
            <a:endParaRPr lang="pt-BR" sz="6200" dirty="0">
              <a:latin typeface="+mj-lt"/>
            </a:endParaRPr>
          </a:p>
          <a:p>
            <a:pPr marL="0" indent="0">
              <a:buNone/>
            </a:pPr>
            <a:endParaRPr lang="pt-BR" sz="33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33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6385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/>
              <a:t>DESPESAS ADMINISTRATIVAS DE DEZEMBRO/2024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00808"/>
            <a:ext cx="8455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FAC LOCAÇÃO DE SISTEMA : R$ 4.500,00</a:t>
            </a:r>
          </a:p>
          <a:p>
            <a:pPr marL="0" indent="0">
              <a:buNone/>
            </a:pPr>
            <a:r>
              <a:rPr lang="pt-BR" dirty="0"/>
              <a:t>ALIANÇA ASSESSORIA: R$ 3.342,06</a:t>
            </a:r>
          </a:p>
          <a:p>
            <a:pPr marL="0" indent="0">
              <a:buNone/>
            </a:pPr>
            <a:r>
              <a:rPr lang="pt-BR" dirty="0"/>
              <a:t>VALDEIRES ANTONIA LESSA COELHO : R$ 1.620,00 </a:t>
            </a:r>
          </a:p>
          <a:p>
            <a:pPr marL="0" indent="0">
              <a:buNone/>
            </a:pPr>
            <a:r>
              <a:rPr lang="pt-BR" dirty="0"/>
              <a:t>PREFEITURA MUNICIPAL: R$ 2.919,15</a:t>
            </a:r>
          </a:p>
          <a:p>
            <a:pPr marL="0" indent="0">
              <a:buNone/>
            </a:pPr>
            <a:r>
              <a:rPr lang="pt-BR" dirty="0"/>
              <a:t>GUATEL INFORMÁRTICA : R$ 5.252,73</a:t>
            </a:r>
          </a:p>
          <a:p>
            <a:pPr marL="0" indent="0">
              <a:buNone/>
            </a:pPr>
            <a:r>
              <a:rPr lang="pt-BR" dirty="0"/>
              <a:t>PANIFICADORA KATUTA : R$ 87,50</a:t>
            </a:r>
          </a:p>
          <a:p>
            <a:pPr marL="0" indent="0">
              <a:buNone/>
            </a:pPr>
            <a:r>
              <a:rPr lang="pt-BR" dirty="0"/>
              <a:t>WALÉRIA BERENICE COELHO : R$ 2700,00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71993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F0F9FA-4D20-4602-89C0-5EE097044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/>
              <a:t>DESPESAS ADMINISTRATIVAS DE DEZEMBRO/2024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9AD726-BCED-423A-AEDA-74C35B4AE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880" dirty="0"/>
              <a:t>PREFEITURA GUANHÃES : R$ 711,35</a:t>
            </a:r>
          </a:p>
          <a:p>
            <a:r>
              <a:rPr lang="pt-BR" sz="2880" dirty="0"/>
              <a:t>GUANHÃES INTERNET : R$ 350,00</a:t>
            </a:r>
          </a:p>
          <a:p>
            <a:r>
              <a:rPr lang="pt-BR" sz="2880" dirty="0"/>
              <a:t>CEMIG DISTRIBUIÇÃO: R$ 390,89</a:t>
            </a:r>
          </a:p>
          <a:p>
            <a:r>
              <a:rPr lang="pt-BR" sz="2880" dirty="0"/>
              <a:t>MM SEGURANÇA : R$ 300,00</a:t>
            </a:r>
          </a:p>
          <a:p>
            <a:r>
              <a:rPr lang="pt-BR" sz="2880" dirty="0"/>
              <a:t>PASEP : R$ 9.943,46</a:t>
            </a:r>
          </a:p>
          <a:p>
            <a:r>
              <a:rPr lang="pt-BR" sz="2880" dirty="0"/>
              <a:t>SERVIÇO AUTÔNOMO ÁGUA : R$ 78,54</a:t>
            </a:r>
          </a:p>
          <a:p>
            <a:r>
              <a:rPr lang="pt-BR" sz="2880" dirty="0"/>
              <a:t>EMPRESA TEC INFORMAÇÃO : R$ 146,62</a:t>
            </a:r>
          </a:p>
        </p:txBody>
      </p:sp>
    </p:spTree>
    <p:extLst>
      <p:ext uri="{BB962C8B-B14F-4D97-AF65-F5344CB8AC3E}">
        <p14:creationId xmlns:p14="http://schemas.microsoft.com/office/powerpoint/2010/main" val="754549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03273B-AD17-4A0D-A6BC-AA28017E1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DESPESAS ADMINISTRATIVAS DE DEZEMBRO/2024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E4985B-A535-467A-A00C-96075D311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TELEFONICA BRASIL : R$ 78,76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pt-BR" dirty="0">
                <a:solidFill>
                  <a:prstClr val="black"/>
                </a:solidFill>
                <a:latin typeface="Calibri"/>
              </a:rPr>
              <a:t>SECRETARIA EST. FAZENDA : R$ 1.490,26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DIARIAS E RESTITUIÇÕES : R$ 7.475,05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pt-BR" dirty="0">
                <a:solidFill>
                  <a:prstClr val="black"/>
                </a:solidFill>
                <a:latin typeface="Calibri"/>
              </a:rPr>
              <a:t>PIRES E BICALHO : R$ 375,00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103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DESPESAS DE DEZEMBRO/2024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pt-BR" b="1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r>
              <a:rPr lang="pt-BR" sz="3000" b="1" dirty="0">
                <a:latin typeface="Lucida Sans Unicode" pitchFamily="34" charset="0"/>
                <a:cs typeface="Lucida Sans Unicode" pitchFamily="34" charset="0"/>
              </a:rPr>
              <a:t>1-DESPESAS ADMINISTRATIVAS GERAL </a:t>
            </a:r>
          </a:p>
          <a:p>
            <a:pPr marL="0" indent="0" algn="ctr">
              <a:buNone/>
            </a:pPr>
            <a:r>
              <a:rPr lang="pt-BR" sz="3000" b="1" dirty="0">
                <a:latin typeface="Lucida Sans Unicode" pitchFamily="34" charset="0"/>
                <a:cs typeface="Lucida Sans Unicode" pitchFamily="34" charset="0"/>
              </a:rPr>
              <a:t> R$ 90.494,84</a:t>
            </a:r>
          </a:p>
          <a:p>
            <a:pPr marL="0" indent="0" algn="ctr">
              <a:buNone/>
            </a:pPr>
            <a:endParaRPr lang="pt-BR" sz="3000" b="1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r>
              <a:rPr lang="pt-BR" sz="3000" b="1" dirty="0">
                <a:solidFill>
                  <a:schemeClr val="accent3">
                    <a:lumMod val="7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2-DESPESAS PAGAS TX. ADM. PRO-GESTÃO E CAPAC ITAÇÃO</a:t>
            </a:r>
          </a:p>
          <a:p>
            <a:pPr marL="118872" indent="0" algn="ctr">
              <a:spcBef>
                <a:spcPts val="360"/>
              </a:spcBef>
            </a:pPr>
            <a:r>
              <a:rPr lang="pt-BR" sz="3000" b="1" dirty="0">
                <a:solidFill>
                  <a:schemeClr val="accent3">
                    <a:lumMod val="7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pt-BR" sz="3000" b="1" i="1" dirty="0">
                <a:solidFill>
                  <a:srgbClr val="1F497D"/>
                </a:solidFill>
                <a:latin typeface="Lucida Sans Unicode"/>
                <a:cs typeface="Lucida Sans Unicode"/>
              </a:rPr>
              <a:t>R$ 6.750,00</a:t>
            </a:r>
          </a:p>
          <a:p>
            <a:pPr marL="118872" indent="0" algn="ctr">
              <a:spcBef>
                <a:spcPts val="360"/>
              </a:spcBef>
            </a:pPr>
            <a:r>
              <a:rPr lang="pt-BR" sz="3000" b="1" i="1" dirty="0">
                <a:solidFill>
                  <a:srgbClr val="1F497D"/>
                </a:solidFill>
                <a:latin typeface="Lucida Sans Unicode"/>
                <a:cs typeface="Lucida Sans Unicode"/>
              </a:rPr>
              <a:t>3-Total Geral da Despesa Administrativa = 1+2 = R$ 97.244,84</a:t>
            </a:r>
            <a:endParaRPr lang="pt-BR" sz="3000" dirty="0"/>
          </a:p>
          <a:p>
            <a:pPr marL="0" indent="0" algn="ctr">
              <a:buNone/>
            </a:pPr>
            <a:endParaRPr lang="pt-BR" sz="4000" b="1" dirty="0">
              <a:solidFill>
                <a:schemeClr val="accent3">
                  <a:lumMod val="75000"/>
                </a:schemeClr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endParaRPr lang="pt-BR" sz="4000" b="1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endParaRPr lang="pt-BR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3085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DESPESAS DE DEZEMBRO/2024.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TAXA DE ADMINISTRAÇÃO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R$ 97.544,02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Despesas Administrativas R$ 90.494,84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SALDO DA TAXA DE ADMINISTRAÇÃO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accent1"/>
                </a:solidFill>
                <a:latin typeface="Lucida Sans Unicode" pitchFamily="34" charset="0"/>
                <a:cs typeface="Lucida Sans Unicode" pitchFamily="34" charset="0"/>
              </a:rPr>
              <a:t>R$ 7.049,18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PRO –GESTÃO /CAPACITAÇÃO</a:t>
            </a:r>
            <a:endParaRPr lang="pt-BR" b="1" i="1" u="sng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u="sng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TAXA DE ADMINISTRAÇÃO P/ </a:t>
            </a:r>
            <a:r>
              <a:rPr lang="pt-BR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CAPACITAÇÃO  </a:t>
            </a: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ANUAL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R$ 19.508,80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chemeClr val="tx2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Despesa Com Capacitação no mês  </a:t>
            </a: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R$ 6.750,00</a:t>
            </a:r>
            <a:endParaRPr lang="pt-BR" dirty="0"/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SALDO  DA TX ADMINISTRAÇÃO P/ CAPACITAÇÃO NO ANO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rgbClr val="002060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R$  12.758,80</a:t>
            </a:r>
            <a:endParaRPr lang="pt-B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359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CONTROLE TAXA ADMINISTRAÇÃO</a:t>
            </a:r>
            <a:br>
              <a:rPr lang="pt-BR" b="1" dirty="0"/>
            </a:br>
            <a:r>
              <a:rPr lang="pt-BR" b="1" dirty="0"/>
              <a:t>DESPESAS ADMINISTRATIVAS GERAIS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856B8D54-0357-4C0E-A727-4AB74E57BD09}"/>
              </a:ext>
            </a:extLst>
          </p:cNvPr>
          <p:cNvGraphicFramePr>
            <a:graphicFrameLocks noGrp="1"/>
          </p:cNvGraphicFramePr>
          <p:nvPr/>
        </p:nvGraphicFramePr>
        <p:xfrm>
          <a:off x="2127250" y="2011521"/>
          <a:ext cx="4889500" cy="3703320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2123223781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1565417954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101456351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6555534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Competência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Despesa Realizada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Limite da Despesa Mensal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Percentual Gasto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6738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janeiro/2024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33.842,40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97.664,63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34,65%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3429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fevereiro/2024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41.165,09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97.664,63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42,15%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7491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março/2024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39.017,19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97.664,63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39,95%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087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abril/2024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69.535,61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97.664,63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71,20%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0417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maio/2024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60.750,02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97.664,63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62,20%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7898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junho/2024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35.964,88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97.664,63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36,82%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4390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julho/2024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34.285,36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97.664,63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35,11%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6048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agosto/2024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52.636,78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97.664,63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53,90%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9352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setembro/2024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36.080,98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97.664,63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36,94%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51681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outubro/2024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37.759,64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97.664,63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38,66%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8103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novembro/2024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54.278,83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97.664,63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55,58%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27484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dezembro/2024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90.494,84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97.664,63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92,66%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30212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     585.811,62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1.171.975,61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49,98%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78114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69183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258935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6541163"/>
                  </a:ext>
                </a:extLst>
              </a:tr>
              <a:tr h="2952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TOTAL GERAL PERCENTUAL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effectLst/>
                          <a:latin typeface="Arial" panose="020B060402020202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62537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CONTROLE TAXA ADMINISTRAÇÃO</a:t>
            </a:r>
            <a:br>
              <a:rPr lang="pt-BR" b="1" dirty="0"/>
            </a:br>
            <a:r>
              <a:rPr lang="pt-BR" b="1" dirty="0"/>
              <a:t>DESPESAS ADMINISTRATIVAS GERAIS</a:t>
            </a: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00CE35BA-25DF-4C9B-985D-AB4CBAEA1E1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578099" y="2997359"/>
          <a:ext cx="3987801" cy="1731645"/>
        </p:xfrm>
        <a:graphic>
          <a:graphicData uri="http://schemas.openxmlformats.org/drawingml/2006/table">
            <a:tbl>
              <a:tblPr/>
              <a:tblGrid>
                <a:gridCol w="761394">
                  <a:extLst>
                    <a:ext uri="{9D8B030D-6E8A-4147-A177-3AD203B41FA5}">
                      <a16:colId xmlns:a16="http://schemas.microsoft.com/office/drawing/2014/main" val="1830099560"/>
                    </a:ext>
                  </a:extLst>
                </a:gridCol>
                <a:gridCol w="1370509">
                  <a:extLst>
                    <a:ext uri="{9D8B030D-6E8A-4147-A177-3AD203B41FA5}">
                      <a16:colId xmlns:a16="http://schemas.microsoft.com/office/drawing/2014/main" val="3668527619"/>
                    </a:ext>
                  </a:extLst>
                </a:gridCol>
                <a:gridCol w="1322922">
                  <a:extLst>
                    <a:ext uri="{9D8B030D-6E8A-4147-A177-3AD203B41FA5}">
                      <a16:colId xmlns:a16="http://schemas.microsoft.com/office/drawing/2014/main" val="990134121"/>
                    </a:ext>
                  </a:extLst>
                </a:gridCol>
                <a:gridCol w="532976">
                  <a:extLst>
                    <a:ext uri="{9D8B030D-6E8A-4147-A177-3AD203B41FA5}">
                      <a16:colId xmlns:a16="http://schemas.microsoft.com/office/drawing/2014/main" val="997381229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effectLst/>
                          <a:latin typeface="Arial" panose="020B0604020202020204" pitchFamily="34" charset="0"/>
                        </a:rPr>
                        <a:t>CÁLCULO DA RESERVA DA DESPESA ADMINISTRATIVA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93227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5772970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DESCRIÇÃO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8717624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1- Despesa Administrativa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1.170.528,25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2894084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2- Despesa Realizada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585.811,62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8328682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3- Diferença em R$: 1-2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584.716,63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7513441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4- Percentual Gasto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50,05%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0308322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5- Saldo em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49,95%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2470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814632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DD974F-8F5E-4E65-9C52-450DF853C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CONTROLE TX ADMINISTRAÇÃO </a:t>
            </a:r>
            <a:br>
              <a:rPr lang="pt-BR" b="1" dirty="0"/>
            </a:br>
            <a:r>
              <a:rPr lang="pt-BR" b="1" dirty="0"/>
              <a:t>PRÓ-GESTÃO E CAPACITAÇÃO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D9F75DB-AE13-46A4-BAB8-E0E6C0747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ctr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endParaRPr lang="pt-BR" sz="3200" b="0" i="0" u="none" strike="noStrike" dirty="0">
              <a:effectLst/>
              <a:latin typeface="Arial" panose="020B0604020202020204" pitchFamily="34" charset="0"/>
            </a:endParaRPr>
          </a:p>
          <a:p>
            <a:endParaRPr lang="pt-BR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665D1746-F5D0-4F32-895E-B7C59250095E}"/>
              </a:ext>
            </a:extLst>
          </p:cNvPr>
          <p:cNvGraphicFramePr>
            <a:graphicFrameLocks noGrp="1"/>
          </p:cNvGraphicFramePr>
          <p:nvPr/>
        </p:nvGraphicFramePr>
        <p:xfrm>
          <a:off x="2127250" y="1944846"/>
          <a:ext cx="4889500" cy="3836670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187221487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3761699679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16468342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28638568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Competência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Despesa Realizada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Limite da Despesa Mensal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Percentual Gasto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1372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janeiro/2024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1.009,12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19.532,93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5,17%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48696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fevereiro/2024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8.283,52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19.532,93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42,41%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2500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março/2024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22.640,03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19.532,93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115,91%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8875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abril/2024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20.776,34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19.532,93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106,37%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5905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maio/2024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16.902,29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19.532,93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86,53%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1589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junho/2024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13.724,77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19.532,93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70,26%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8614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julho/2024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3.856,00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19.532,93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19,74%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55717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agosto/2024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16.248,95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19.532,93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83,19%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24985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setembro/2024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1.009,12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19.532,93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5,17%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7626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outubro/2024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1.379,12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19.532,93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7,06%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2393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novembro/2024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8.328,19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19.532,93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42,64%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26415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dezembro/2024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6.750,00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19.532,93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34,56%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345046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     120.907,45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    234.395,12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51,58%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890837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2583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788398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2448852"/>
                  </a:ext>
                </a:extLst>
              </a:tr>
              <a:tr h="2952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TOTAL GERAL PERCENTUAL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331286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0276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1154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20614-A961-4951-9590-32723BC8C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r>
              <a:rPr lang="pt-BR" sz="2800" b="1" dirty="0"/>
              <a:t>CONTROLE TX ADMINISTRAÇÃO </a:t>
            </a:r>
            <a:br>
              <a:rPr lang="pt-BR" sz="2800" b="1" dirty="0"/>
            </a:br>
            <a:r>
              <a:rPr lang="pt-BR" sz="2800" b="1" dirty="0"/>
              <a:t>PRÓ-GESTÃO E CAPACITAÇÃO</a:t>
            </a:r>
            <a:br>
              <a:rPr lang="pt-BR" sz="2800" b="1" dirty="0"/>
            </a:br>
            <a:br>
              <a:rPr lang="pt-BR" sz="2800" b="1" dirty="0"/>
            </a:br>
            <a:br>
              <a:rPr lang="pt-BR" sz="2800" b="1" dirty="0"/>
            </a:br>
            <a:br>
              <a:rPr lang="pt-BR" dirty="0">
                <a:latin typeface="Arial"/>
              </a:rPr>
            </a:br>
            <a:endParaRPr lang="pt-BR" b="1" dirty="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71187676-AC39-441A-ADCA-FB056720A9BA}"/>
              </a:ext>
            </a:extLst>
          </p:cNvPr>
          <p:cNvGraphicFramePr>
            <a:graphicFrameLocks noGrp="1"/>
          </p:cNvGraphicFramePr>
          <p:nvPr/>
        </p:nvGraphicFramePr>
        <p:xfrm>
          <a:off x="2641600" y="2997359"/>
          <a:ext cx="3860800" cy="1731645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16403410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744299689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173629077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1027586238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effectLst/>
                          <a:latin typeface="Arial" panose="020B0604020202020204" pitchFamily="34" charset="0"/>
                        </a:rPr>
                        <a:t>CÁLCULO DA RESERVA DA DESPESA ADMINISTRATIVA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9995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7361021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DESCRIÇÃO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2673372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1- Despesa Administrativa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234.395,12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312204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2- Despesa Realizada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120.907,45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6059596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3- Diferença em R$: 1-2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113.487,67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696164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4- Percentual Gasto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51,58%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2777308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5- Saldo em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48,42%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17685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0700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8638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pPr lvl="0"/>
            <a:br>
              <a:rPr lang="pt-BR" sz="3800" b="1" i="1" dirty="0">
                <a:latin typeface="Arial Black" pitchFamily="34" charset="0"/>
              </a:rPr>
            </a:br>
            <a:r>
              <a:rPr lang="pt-BR" sz="3800" b="1" i="1" dirty="0">
                <a:latin typeface="Arial Black" pitchFamily="34" charset="0"/>
              </a:rPr>
              <a:t>RENTABILIDADE DOS FUNDOS NO MÊS DE NOVEMBRO/2024</a:t>
            </a:r>
            <a:endParaRPr lang="pt-BR" sz="38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988840"/>
            <a:ext cx="8363272" cy="4137323"/>
          </a:xfrm>
        </p:spPr>
        <p:txBody>
          <a:bodyPr>
            <a:normAutofit lnSpcReduction="10000"/>
          </a:bodyPr>
          <a:lstStyle/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3600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   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i="1" dirty="0">
                <a:latin typeface="Lucida Sans Unicode" pitchFamily="34" charset="0"/>
                <a:cs typeface="Lucida Sans Unicode" pitchFamily="34" charset="0"/>
              </a:rPr>
              <a:t>TOTAL DE RENDIMENTOS RENDA FIXA 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i="1" dirty="0">
                <a:latin typeface="Lucida Sans Unicode" pitchFamily="34" charset="0"/>
                <a:cs typeface="Lucida Sans Unicode" pitchFamily="34" charset="0"/>
              </a:rPr>
              <a:t> R$ 154.843,11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endParaRPr lang="pt-BR" sz="2800" i="1" dirty="0">
              <a:solidFill>
                <a:srgbClr val="FF0000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i="1" dirty="0">
                <a:latin typeface="Lucida Sans Unicode" pitchFamily="34" charset="0"/>
                <a:cs typeface="Lucida Sans Unicode" pitchFamily="34" charset="0"/>
              </a:rPr>
              <a:t>TOTAL DE RENDIMENTOS DE RENDA VARIÁVEL </a:t>
            </a:r>
            <a:r>
              <a:rPr lang="pt-BR" sz="2800" i="1" dirty="0">
                <a:solidFill>
                  <a:srgbClr val="FF0000"/>
                </a:solidFill>
                <a:latin typeface="Lucida Sans Unicode" pitchFamily="34" charset="0"/>
                <a:cs typeface="Lucida Sans Unicode" pitchFamily="34" charset="0"/>
              </a:rPr>
              <a:t>R$ ( 435.998,86)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endParaRPr lang="pt-BR" sz="2800" b="1" i="1" u="sng" dirty="0">
              <a:solidFill>
                <a:srgbClr val="FF0000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DISPONIBILIDADE FINANCEIRA: R$ 4.010,76</a:t>
            </a:r>
            <a:endParaRPr lang="pt-BR" sz="3500" b="1" i="1" u="sng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679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RENTABILIDADE TOTAL (1+2):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RENTABILIDADE TOTAL: 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rgbClr val="FF0000"/>
                </a:solidFill>
                <a:latin typeface="Lucida Sans Unicode" pitchFamily="34" charset="0"/>
                <a:cs typeface="Lucida Sans Unicode" pitchFamily="34" charset="0"/>
              </a:rPr>
              <a:t>R$ (281.155,75)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rgbClr val="FF0000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SALDO DO GUANHÃES PREV : 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sz="3600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R$ 49.388.452,00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1838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332656"/>
            <a:ext cx="8219256" cy="57935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800" b="1" u="sng" dirty="0"/>
              <a:t>CRONOGRAMA DE REUNIÕES DO CONSELHO ADMINISTRATIVO DO GUANHÃES PREV  EM 2025</a:t>
            </a:r>
            <a:endParaRPr lang="pt-BR" sz="28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92288" y="20399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7D375B5D-8E3A-41AD-B0B4-04D50C27854B}"/>
              </a:ext>
            </a:extLst>
          </p:cNvPr>
          <p:cNvGraphicFramePr>
            <a:graphicFrameLocks noGrp="1"/>
          </p:cNvGraphicFramePr>
          <p:nvPr/>
        </p:nvGraphicFramePr>
        <p:xfrm>
          <a:off x="1792287" y="2147792"/>
          <a:ext cx="5559425" cy="3430778"/>
        </p:xfrm>
        <a:graphic>
          <a:graphicData uri="http://schemas.openxmlformats.org/drawingml/2006/table">
            <a:tbl>
              <a:tblPr firstRow="1" firstCol="1" bandRow="1"/>
              <a:tblGrid>
                <a:gridCol w="2077085">
                  <a:extLst>
                    <a:ext uri="{9D8B030D-6E8A-4147-A177-3AD203B41FA5}">
                      <a16:colId xmlns:a16="http://schemas.microsoft.com/office/drawing/2014/main" val="952329363"/>
                    </a:ext>
                  </a:extLst>
                </a:gridCol>
                <a:gridCol w="1799590">
                  <a:extLst>
                    <a:ext uri="{9D8B030D-6E8A-4147-A177-3AD203B41FA5}">
                      <a16:colId xmlns:a16="http://schemas.microsoft.com/office/drawing/2014/main" val="3086263666"/>
                    </a:ext>
                  </a:extLst>
                </a:gridCol>
                <a:gridCol w="1682750">
                  <a:extLst>
                    <a:ext uri="{9D8B030D-6E8A-4147-A177-3AD203B41FA5}">
                      <a16:colId xmlns:a16="http://schemas.microsoft.com/office/drawing/2014/main" val="6943848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MÊS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HORÁRIO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10403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JANEIRO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76394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FEVEREIRO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37032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MARÇO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82683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ABRIL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204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79581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JUNHO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54796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JULHO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521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AGOSTO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18290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SETEMBRO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3065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OUTUBRO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14568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NOVEMBRO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62369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DEZEMBRO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8861115"/>
                  </a:ext>
                </a:extLst>
              </a:tr>
            </a:tbl>
          </a:graphicData>
        </a:graphic>
      </p:graphicFrame>
      <p:sp>
        <p:nvSpPr>
          <p:cNvPr id="10" name="Rectangle 3">
            <a:extLst>
              <a:ext uri="{FF2B5EF4-FFF2-40B4-BE49-F238E27FC236}">
                <a16:creationId xmlns:a16="http://schemas.microsoft.com/office/drawing/2014/main" id="{EA674FB5-10AD-4208-A823-6225EAB58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2288" y="21478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17604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9554</TotalTime>
  <Words>947</Words>
  <Application>Microsoft Office PowerPoint</Application>
  <PresentationFormat>Apresentação na tela (4:3)</PresentationFormat>
  <Paragraphs>320</Paragraphs>
  <Slides>14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0" baseType="lpstr">
      <vt:lpstr>Arial</vt:lpstr>
      <vt:lpstr>Arial Black</vt:lpstr>
      <vt:lpstr>Calibri</vt:lpstr>
      <vt:lpstr>Lucida Sans Unicode</vt:lpstr>
      <vt:lpstr>Times New Roman</vt:lpstr>
      <vt:lpstr>Tema do Office</vt:lpstr>
      <vt:lpstr>REUNIÃO DO CONSELHO ADMINISTRATIVO 23/01/2025</vt:lpstr>
      <vt:lpstr>DESPESAS ADMINISTRATIVAS DE DEZEMBRO/2024</vt:lpstr>
      <vt:lpstr>DESPESAS ADMINISTRATIVAS DE DEZEMBRO/2024</vt:lpstr>
      <vt:lpstr>DESPESAS ADMINISTRATIVAS DE DEZEMBRO/2024</vt:lpstr>
      <vt:lpstr>DESPESAS ADMINISTRATIVAS DE DEZEMBRO/2024</vt:lpstr>
      <vt:lpstr>DESPESAS DE DEZEMBRO/2024</vt:lpstr>
      <vt:lpstr>DESPESAS DE DEZEMBRO/2024.</vt:lpstr>
      <vt:lpstr>CONTROLE TAXA ADMINISTRAÇÃO DESPESAS ADMINISTRATIVAS GERAIS</vt:lpstr>
      <vt:lpstr>CONTROLE TAXA ADMINISTRAÇÃO DESPESAS ADMINISTRATIVAS GERAIS</vt:lpstr>
      <vt:lpstr>CONTROLE TX ADMINISTRAÇÃO  PRÓ-GESTÃO E CAPACITAÇÃO</vt:lpstr>
      <vt:lpstr>    CONTROLE TX ADMINISTRAÇÃO  PRÓ-GESTÃO E CAPACITAÇÃO    </vt:lpstr>
      <vt:lpstr> RENTABILIDADE DOS FUNDOS NO MÊS DE NOVEMBRO/2024</vt:lpstr>
      <vt:lpstr>RENTABILIDADE TOTAL (1+2):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</dc:creator>
  <cp:lastModifiedBy>USUARIO</cp:lastModifiedBy>
  <cp:revision>802</cp:revision>
  <cp:lastPrinted>2023-10-26T14:37:07Z</cp:lastPrinted>
  <dcterms:created xsi:type="dcterms:W3CDTF">2015-06-23T16:59:55Z</dcterms:created>
  <dcterms:modified xsi:type="dcterms:W3CDTF">2025-02-13T18:47:27Z</dcterms:modified>
</cp:coreProperties>
</file>